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314" r:id="rId2"/>
    <p:sldId id="316" r:id="rId3"/>
    <p:sldId id="338" r:id="rId4"/>
    <p:sldId id="318" r:id="rId5"/>
    <p:sldId id="319" r:id="rId6"/>
    <p:sldId id="340" r:id="rId7"/>
    <p:sldId id="339" r:id="rId8"/>
    <p:sldId id="322" r:id="rId9"/>
    <p:sldId id="341" r:id="rId10"/>
    <p:sldId id="324" r:id="rId11"/>
    <p:sldId id="337" r:id="rId12"/>
    <p:sldId id="346" r:id="rId13"/>
    <p:sldId id="327" r:id="rId14"/>
    <p:sldId id="343" r:id="rId15"/>
    <p:sldId id="342" r:id="rId16"/>
    <p:sldId id="330" r:id="rId17"/>
    <p:sldId id="332" r:id="rId18"/>
    <p:sldId id="333" r:id="rId19"/>
    <p:sldId id="344" r:id="rId20"/>
    <p:sldId id="345" r:id="rId21"/>
    <p:sldId id="33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0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Pregnancy Rates Drop By </a:t>
            </a:r>
            <a:r>
              <a:rPr lang="en-US" dirty="0" smtClean="0"/>
              <a:t>67% </a:t>
            </a:r>
            <a:r>
              <a:rPr lang="en-US" dirty="0"/>
              <a:t>Where Stay Alive is Taught</a:t>
            </a:r>
          </a:p>
        </c:rich>
      </c:tx>
      <c:layout/>
      <c:overlay val="0"/>
    </c:title>
    <c:autoTitleDeleted val="0"/>
    <c:plotArea>
      <c:layout/>
      <c:pieChart>
        <c:varyColors val="1"/>
        <c:ser>
          <c:idx val="0"/>
          <c:order val="0"/>
          <c:tx>
            <c:strRef>
              <c:f>Sheet1!$B$1</c:f>
              <c:strCache>
                <c:ptCount val="1"/>
                <c:pt idx="0">
                  <c:v>Pregnancy Rates Drop By 61% Where Stay Alive is Taught</c:v>
                </c:pt>
              </c:strCache>
            </c:strRef>
          </c:tx>
          <c:cat>
            <c:strRef>
              <c:f>Sheet1!$A$2:$A$3</c:f>
              <c:strCache>
                <c:ptCount val="2"/>
                <c:pt idx="0">
                  <c:v>Pregnanacy Rate Lowered Where Stay Alive Taught</c:v>
                </c:pt>
                <c:pt idx="1">
                  <c:v>No Reduction in Pregnancy Rates Where Stay Alive Not Taught</c:v>
                </c:pt>
              </c:strCache>
            </c:strRef>
          </c:cat>
          <c:val>
            <c:numRef>
              <c:f>Sheet1!$B$2:$B$3</c:f>
              <c:numCache>
                <c:formatCode>General</c:formatCode>
                <c:ptCount val="2"/>
                <c:pt idx="0">
                  <c:v>6.7</c:v>
                </c:pt>
                <c:pt idx="1">
                  <c:v>3.3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0.44453</cdr:x>
      <cdr:y>0.63418</cdr:y>
    </cdr:from>
    <cdr:to>
      <cdr:x>0.59453</cdr:x>
      <cdr:y>0.85918</cdr:y>
    </cdr:to>
    <cdr:sp macro="" textlink="">
      <cdr:nvSpPr>
        <cdr:cNvPr id="2" name="TextBox 1"/>
        <cdr:cNvSpPr txBox="1"/>
      </cdr:nvSpPr>
      <cdr:spPr>
        <a:xfrm xmlns:a="http://schemas.openxmlformats.org/drawingml/2006/main">
          <a:off x="2709878" y="25772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0.35193</cdr:x>
      <cdr:y>0.48914</cdr:y>
    </cdr:from>
    <cdr:to>
      <cdr:x>0.56367</cdr:x>
      <cdr:y>0.77779</cdr:y>
    </cdr:to>
    <cdr:sp macro="" textlink="">
      <cdr:nvSpPr>
        <cdr:cNvPr id="3" name="TextBox 2"/>
        <cdr:cNvSpPr txBox="1"/>
      </cdr:nvSpPr>
      <cdr:spPr>
        <a:xfrm xmlns:a="http://schemas.openxmlformats.org/drawingml/2006/main">
          <a:off x="2145360" y="1987874"/>
          <a:ext cx="1290745" cy="11730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67% Reduction</a:t>
          </a:r>
        </a:p>
        <a:p xmlns:a="http://schemas.openxmlformats.org/drawingml/2006/main">
          <a:r>
            <a:rPr lang="en-US" sz="1400" dirty="0" smtClean="0"/>
            <a:t> in Pregnancy</a:t>
          </a:r>
        </a:p>
        <a:p xmlns:a="http://schemas.openxmlformats.org/drawingml/2006/main">
          <a:r>
            <a:rPr lang="en-US" sz="1400" dirty="0" smtClean="0"/>
            <a:t> Rates</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D3D9F-7F6A-864D-81DE-664996142EA6}" type="datetimeFigureOut">
              <a:rPr lang="en-US" smtClean="0"/>
              <a:t>4/22/14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24A4B-68C5-E049-8500-BFB6DCD6200A}" type="slidenum">
              <a:rPr lang="en-US" smtClean="0"/>
              <a:t>‹#›</a:t>
            </a:fld>
            <a:endParaRPr lang="en-US"/>
          </a:p>
        </p:txBody>
      </p:sp>
    </p:spTree>
    <p:extLst>
      <p:ext uri="{BB962C8B-B14F-4D97-AF65-F5344CB8AC3E}">
        <p14:creationId xmlns:p14="http://schemas.microsoft.com/office/powerpoint/2010/main" val="13885884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SCHOOL OUTSIDE KISUMU, KENYA  - ADMINISTRATOR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of the families – all these homes – there isn’t a home that has not buried an AIDS victim. At times they can die two in a week. You bury here and after one week another parent is dead. You bury there, and after one week the mother who was left with the children has died; the children left total orphans. So bury, bury, bury, bury.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of these orphans, total orphans, who are left behind by people who have been taking care of them. What they engage in for survival is prostitution. They become very promiscuous.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SA program has made a lot of difference. Last year I had seven girls that were pregnant. But because of this SA program these early pregnancies have been reduced to zero.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are some of the positive changes we are seeing in children. They are now with a lot of love, and hope and life.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Even the orphans that had thought that being orphaned is the end of the road, they now feel life after </a:t>
            </a:r>
            <a:r>
              <a:rPr lang="en-US" sz="1200" kern="1200" dirty="0" err="1" smtClean="0">
                <a:solidFill>
                  <a:schemeClr val="tx1"/>
                </a:solidFill>
                <a:effectLst/>
                <a:latin typeface="+mn-lt"/>
                <a:ea typeface="+mn-ea"/>
                <a:cs typeface="+mn-cs"/>
              </a:rPr>
              <a:t>orphanhood</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58F5079-E58A-FE44-8CC3-5A2F6B6BC9F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0799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Stay Alive has helped me and my family.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I had been taught about how HIV/AIDS infects people, I tried to discuss it with my elder sister and it has helped us a lot.  It has showed us how to stay away from the bad infection of HIV/AIDS. I also discussed it with my parents and they asked me questions about it.  I answered them and they understood it. It is really helping people.  It is giving us the ways of preventing HIV/AIDS. In Ghana, people think that those who are infected with HIV/AIDS are not human, but I think that we should treat them with respect, protect and love them.  </a:t>
            </a:r>
          </a:p>
          <a:p>
            <a:endParaRPr lang="en-US" dirty="0"/>
          </a:p>
        </p:txBody>
      </p:sp>
      <p:sp>
        <p:nvSpPr>
          <p:cNvPr id="4" name="Slide Number Placeholder 3"/>
          <p:cNvSpPr>
            <a:spLocks noGrp="1"/>
          </p:cNvSpPr>
          <p:nvPr>
            <p:ph type="sldNum" sz="quarter" idx="10"/>
          </p:nvPr>
        </p:nvSpPr>
        <p:spPr/>
        <p:txBody>
          <a:bodyPr/>
          <a:lstStyle/>
          <a:p>
            <a:fld id="{558F5079-E58A-FE44-8CC3-5A2F6B6BC9F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7289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SARA’s Story – PARENT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Stay Alive Program has really affected my children because they now know what they have to do in their lives. They know they are important, they know that they are now worthy to the community or even to us as parents, to the school, or the country as a whole. And they now know how to make the right or wrong choice and they know the consequences.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You know as we are in this slum, most of the children are being abused. Because they don’t have something to give to their kids, mostly those who are single parents, there are those who use their kids to move with men to bring food, or the daily bread at home.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due to the Stay Alive program we have had here at the school, my kids know what is right and what is wrong. They know the outcomes of the choices they always make.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first born was challenged by a boy.  He wanted my daughter to be his ‘friend.”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getting the Stay Alive Education Program I decided to sit with her and we exchanged minds.  I told her about how the bad choices would result in her future life. I showed her how important she is to the family and to the country, and I also let her know about her future, happy family. And this could only come after she first respected herself, worked hard in class, got her education, and abstained until she got married.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she also advises others.  I recently visited her school…I was welcomed to the school by a lot of girls, and finally they told me that my daughter is of great use to them.  She always gathers them together and shows them the importance of respecting themselves and what will be their future.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Therefore, the Stay Alive Program helps a lot in my life and in the lives of those we are close in the community.</a:t>
            </a:r>
          </a:p>
          <a:p>
            <a:endParaRPr lang="en-US" dirty="0"/>
          </a:p>
        </p:txBody>
      </p:sp>
      <p:sp>
        <p:nvSpPr>
          <p:cNvPr id="4" name="Slide Number Placeholder 3"/>
          <p:cNvSpPr>
            <a:spLocks noGrp="1"/>
          </p:cNvSpPr>
          <p:nvPr>
            <p:ph type="sldNum" sz="quarter" idx="10"/>
          </p:nvPr>
        </p:nvSpPr>
        <p:spPr/>
        <p:txBody>
          <a:bodyPr/>
          <a:lstStyle/>
          <a:p>
            <a:fld id="{558F5079-E58A-FE44-8CC3-5A2F6B6BC9F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47564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EDB4F4A-947A-0244-88B2-BA94461C5EB0}"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03453DB8-6FB6-AA48-8635-E77CF44B88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B4F4A-947A-0244-88B2-BA94461C5EB0}"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53DB8-6FB6-AA48-8635-E77CF44B88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B4F4A-947A-0244-88B2-BA94461C5EB0}"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53DB8-6FB6-AA48-8635-E77CF44B88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EDB4F4A-947A-0244-88B2-BA94461C5EB0}"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53DB8-6FB6-AA48-8635-E77CF44B88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EDB4F4A-947A-0244-88B2-BA94461C5EB0}"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53DB8-6FB6-AA48-8635-E77CF44B88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EDB4F4A-947A-0244-88B2-BA94461C5EB0}" type="datetimeFigureOut">
              <a:rPr lang="en-US" smtClean="0"/>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53DB8-6FB6-AA48-8635-E77CF44B88E4}"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5EDB4F4A-947A-0244-88B2-BA94461C5EB0}" type="datetimeFigureOut">
              <a:rPr lang="en-US" smtClean="0"/>
              <a:t>4/22/14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53DB8-6FB6-AA48-8635-E77CF44B88E4}"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5EDB4F4A-947A-0244-88B2-BA94461C5EB0}" type="datetimeFigureOut">
              <a:rPr lang="en-US" smtClean="0"/>
              <a:t>4/22/14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53DB8-6FB6-AA48-8635-E77CF44B88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EDB4F4A-947A-0244-88B2-BA94461C5EB0}" type="datetimeFigureOut">
              <a:rPr lang="en-US" smtClean="0"/>
              <a:t>4/22/14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53DB8-6FB6-AA48-8635-E77CF44B88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EDB4F4A-947A-0244-88B2-BA94461C5EB0}" type="datetimeFigureOut">
              <a:rPr lang="en-US" smtClean="0"/>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53DB8-6FB6-AA48-8635-E77CF44B88E4}"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EDB4F4A-947A-0244-88B2-BA94461C5EB0}" type="datetimeFigureOut">
              <a:rPr lang="en-US" smtClean="0"/>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53DB8-6FB6-AA48-8635-E77CF44B88E4}"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5EDB4F4A-947A-0244-88B2-BA94461C5EB0}" type="datetimeFigureOut">
              <a:rPr lang="en-US" smtClean="0"/>
              <a:t>4/22/14</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03453DB8-6FB6-AA48-8635-E77CF44B88E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1619" y="352748"/>
            <a:ext cx="4506581" cy="3451307"/>
          </a:xfrm>
        </p:spPr>
        <p:txBody>
          <a:bodyPr>
            <a:noAutofit/>
          </a:bodyPr>
          <a:lstStyle/>
          <a:p>
            <a:pPr algn="ctr"/>
            <a:r>
              <a:rPr lang="en-US" sz="4400"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Stay Alive: </a:t>
            </a:r>
            <a:r>
              <a:rPr lang="en-US" sz="4400" dirty="0" smtClean="0"/>
              <a:t/>
            </a:r>
            <a:br>
              <a:rPr lang="en-US" sz="4400" dirty="0" smtClean="0"/>
            </a:br>
            <a:r>
              <a:rPr lang="en-US" dirty="0" smtClean="0"/>
              <a:t>Family based, </a:t>
            </a:r>
            <a:br>
              <a:rPr lang="en-US" dirty="0" smtClean="0"/>
            </a:br>
            <a:r>
              <a:rPr lang="en-US" dirty="0" smtClean="0"/>
              <a:t>HIV/AIDS Prevention program helps solve </a:t>
            </a:r>
            <a:r>
              <a:rPr lang="en-US" dirty="0" err="1" smtClean="0"/>
              <a:t>mdg</a:t>
            </a:r>
            <a:r>
              <a:rPr lang="en-US" dirty="0" smtClean="0"/>
              <a:t> puzzle </a:t>
            </a:r>
            <a:endParaRPr lang="en-US" dirty="0"/>
          </a:p>
        </p:txBody>
      </p:sp>
      <p:sp>
        <p:nvSpPr>
          <p:cNvPr id="3" name="Subtitle 2"/>
          <p:cNvSpPr>
            <a:spLocks noGrp="1"/>
          </p:cNvSpPr>
          <p:nvPr>
            <p:ph type="subTitle" idx="1"/>
          </p:nvPr>
        </p:nvSpPr>
        <p:spPr>
          <a:xfrm>
            <a:off x="4125909" y="3871129"/>
            <a:ext cx="4698516" cy="1335111"/>
          </a:xfrm>
        </p:spPr>
        <p:txBody>
          <a:bodyPr>
            <a:normAutofit fontScale="92500"/>
          </a:bodyPr>
          <a:lstStyle/>
          <a:p>
            <a:r>
              <a:rPr lang="en-US" dirty="0" smtClean="0"/>
              <a:t>Presented by:  Michelle Stone</a:t>
            </a:r>
          </a:p>
          <a:p>
            <a:r>
              <a:rPr lang="en-US" dirty="0" smtClean="0"/>
              <a:t>Reach the Children, Inc.</a:t>
            </a:r>
          </a:p>
          <a:p>
            <a:r>
              <a:rPr lang="en-US" dirty="0" smtClean="0"/>
              <a:t>Approved Date 3/2014:  Reach the Children, </a:t>
            </a:r>
            <a:r>
              <a:rPr lang="en-US" dirty="0" err="1" smtClean="0"/>
              <a:t>Inc</a:t>
            </a:r>
            <a:endParaRPr lang="en-US" dirty="0"/>
          </a:p>
        </p:txBody>
      </p:sp>
      <p:pic>
        <p:nvPicPr>
          <p:cNvPr id="5" name="Picture 4"/>
          <p:cNvPicPr>
            <a:picLocks noChangeAspect="1"/>
          </p:cNvPicPr>
          <p:nvPr/>
        </p:nvPicPr>
        <p:blipFill>
          <a:blip r:embed="rId2"/>
          <a:stretch>
            <a:fillRect/>
          </a:stretch>
        </p:blipFill>
        <p:spPr>
          <a:xfrm>
            <a:off x="336550" y="1152309"/>
            <a:ext cx="4179449" cy="1644168"/>
          </a:xfrm>
          <a:prstGeom prst="rect">
            <a:avLst/>
          </a:prstGeom>
        </p:spPr>
      </p:pic>
    </p:spTree>
    <p:extLst>
      <p:ext uri="{BB962C8B-B14F-4D97-AF65-F5344CB8AC3E}">
        <p14:creationId xmlns:p14="http://schemas.microsoft.com/office/powerpoint/2010/main" val="24888514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HIV/AIDS AND POVERTY</a:t>
            </a:r>
            <a:endParaRPr lang="en-US" dirty="0"/>
          </a:p>
        </p:txBody>
      </p:sp>
      <p:sp>
        <p:nvSpPr>
          <p:cNvPr id="3" name="Content Placeholder 2"/>
          <p:cNvSpPr>
            <a:spLocks noGrp="1"/>
          </p:cNvSpPr>
          <p:nvPr>
            <p:ph idx="1"/>
          </p:nvPr>
        </p:nvSpPr>
        <p:spPr>
          <a:xfrm>
            <a:off x="685800" y="1600200"/>
            <a:ext cx="7772400" cy="5257799"/>
          </a:xfrm>
        </p:spPr>
        <p:txBody>
          <a:bodyPr/>
          <a:lstStyle/>
          <a:p>
            <a:pPr>
              <a:lnSpc>
                <a:spcPct val="80000"/>
              </a:lnSpc>
              <a:buNone/>
              <a:defRPr/>
            </a:pPr>
            <a:endParaRPr lang="en-US" b="1" dirty="0">
              <a:latin typeface="Arial" charset="0"/>
            </a:endParaRPr>
          </a:p>
          <a:p>
            <a:pPr>
              <a:lnSpc>
                <a:spcPct val="80000"/>
              </a:lnSpc>
              <a:defRPr/>
            </a:pPr>
            <a:r>
              <a:rPr lang="en-US" b="1" dirty="0">
                <a:solidFill>
                  <a:srgbClr val="FFFF00"/>
                </a:solidFill>
                <a:latin typeface="Arial" charset="0"/>
              </a:rPr>
              <a:t>Almost 5,000 people die every day due to AIDS</a:t>
            </a:r>
          </a:p>
          <a:p>
            <a:pPr>
              <a:lnSpc>
                <a:spcPct val="80000"/>
              </a:lnSpc>
              <a:buNone/>
              <a:defRPr/>
            </a:pPr>
            <a:r>
              <a:rPr lang="en-US" b="1" dirty="0">
                <a:solidFill>
                  <a:srgbClr val="FFFF00"/>
                </a:solidFill>
                <a:latin typeface="Arial" charset="0"/>
              </a:rPr>
              <a:t>	 AIDS caused 1.6 million deaths in 2012 </a:t>
            </a:r>
            <a:r>
              <a:rPr lang="en-US" sz="1100" b="1" dirty="0">
                <a:solidFill>
                  <a:srgbClr val="FFFF00"/>
                </a:solidFill>
                <a:latin typeface="Arial" charset="0"/>
              </a:rPr>
              <a:t>(</a:t>
            </a:r>
            <a:r>
              <a:rPr lang="en-US" sz="1100" b="1" dirty="0" err="1">
                <a:solidFill>
                  <a:srgbClr val="FFFF00"/>
                </a:solidFill>
                <a:latin typeface="Arial" charset="0"/>
              </a:rPr>
              <a:t>AIDS.org</a:t>
            </a:r>
            <a:r>
              <a:rPr lang="en-US" sz="1100" b="1" dirty="0" smtClean="0">
                <a:solidFill>
                  <a:srgbClr val="FFFF00"/>
                </a:solidFill>
                <a:latin typeface="Arial" charset="0"/>
              </a:rPr>
              <a:t>)</a:t>
            </a:r>
          </a:p>
          <a:p>
            <a:pPr>
              <a:lnSpc>
                <a:spcPct val="80000"/>
              </a:lnSpc>
              <a:buNone/>
              <a:defRPr/>
            </a:pPr>
            <a:endParaRPr lang="en-US" sz="1100" b="1" dirty="0">
              <a:solidFill>
                <a:srgbClr val="FFFF00"/>
              </a:solidFill>
              <a:latin typeface="Arial" charset="0"/>
            </a:endParaRPr>
          </a:p>
          <a:p>
            <a:pPr>
              <a:lnSpc>
                <a:spcPct val="80000"/>
              </a:lnSpc>
              <a:defRPr/>
            </a:pPr>
            <a:r>
              <a:rPr lang="en-US" b="1" dirty="0">
                <a:latin typeface="Arial" charset="0"/>
              </a:rPr>
              <a:t>An estimated 36 million people have died from HIV-related causes since the beginning of the pandemic </a:t>
            </a:r>
            <a:r>
              <a:rPr lang="en-US" sz="1100" b="1" dirty="0">
                <a:latin typeface="Arial" charset="0"/>
              </a:rPr>
              <a:t>(</a:t>
            </a:r>
            <a:r>
              <a:rPr lang="en-US" sz="1100" b="1" dirty="0" err="1">
                <a:latin typeface="Arial" charset="0"/>
              </a:rPr>
              <a:t>AIDS.org</a:t>
            </a:r>
            <a:r>
              <a:rPr lang="en-US" sz="1100" b="1" dirty="0">
                <a:latin typeface="Arial" charset="0"/>
              </a:rPr>
              <a:t> 2012</a:t>
            </a:r>
            <a:r>
              <a:rPr lang="en-US" sz="1100" b="1" dirty="0" smtClean="0">
                <a:latin typeface="Arial" charset="0"/>
              </a:rPr>
              <a:t>)</a:t>
            </a:r>
            <a:endParaRPr lang="en-US" b="1" dirty="0" smtClean="0">
              <a:latin typeface="Arial" charset="0"/>
            </a:endParaRPr>
          </a:p>
          <a:p>
            <a:pPr>
              <a:lnSpc>
                <a:spcPct val="80000"/>
              </a:lnSpc>
              <a:buNone/>
              <a:defRPr/>
            </a:pPr>
            <a:endParaRPr lang="en-US" b="1" dirty="0">
              <a:solidFill>
                <a:srgbClr val="FFFF00"/>
              </a:solidFill>
              <a:latin typeface="Arial" charset="0"/>
            </a:endParaRPr>
          </a:p>
          <a:p>
            <a:pPr>
              <a:lnSpc>
                <a:spcPct val="80000"/>
              </a:lnSpc>
              <a:defRPr/>
            </a:pPr>
            <a:r>
              <a:rPr lang="en-US" b="1" dirty="0" smtClean="0">
                <a:solidFill>
                  <a:srgbClr val="FFFF00"/>
                </a:solidFill>
                <a:latin typeface="Arial" charset="0"/>
              </a:rPr>
              <a:t>Approximately </a:t>
            </a:r>
            <a:r>
              <a:rPr lang="en-US" b="1" dirty="0">
                <a:solidFill>
                  <a:srgbClr val="FFFF00"/>
                </a:solidFill>
                <a:latin typeface="Arial" charset="0"/>
              </a:rPr>
              <a:t>95% of people living with HIV/AIDS live in low- and middle-income countries </a:t>
            </a:r>
            <a:r>
              <a:rPr lang="en-US" sz="1100" b="1" dirty="0">
                <a:solidFill>
                  <a:srgbClr val="FFFF00"/>
                </a:solidFill>
                <a:latin typeface="Arial" charset="0"/>
              </a:rPr>
              <a:t>(</a:t>
            </a:r>
            <a:r>
              <a:rPr lang="en-US" sz="1100" b="1" dirty="0" err="1" smtClean="0">
                <a:solidFill>
                  <a:srgbClr val="FFFF00"/>
                </a:solidFill>
                <a:latin typeface="Arial" charset="0"/>
              </a:rPr>
              <a:t>AIDS.org</a:t>
            </a:r>
            <a:r>
              <a:rPr lang="en-US" sz="1100" b="1" dirty="0" smtClean="0">
                <a:solidFill>
                  <a:srgbClr val="FFFF00"/>
                </a:solidFill>
                <a:latin typeface="Arial" charset="0"/>
              </a:rPr>
              <a:t> 2012)</a:t>
            </a:r>
            <a:endParaRPr lang="en-US" sz="1100" b="1" dirty="0">
              <a:solidFill>
                <a:srgbClr val="FFFF00"/>
              </a:solidFill>
              <a:latin typeface="Arial" charset="0"/>
            </a:endParaRPr>
          </a:p>
          <a:p>
            <a:endParaRPr lang="en-US" dirty="0"/>
          </a:p>
        </p:txBody>
      </p:sp>
      <p:pic>
        <p:nvPicPr>
          <p:cNvPr id="4" name="Picture 4" descr="04"/>
          <p:cNvPicPr>
            <a:picLocks noChangeAspect="1" noChangeArrowheads="1"/>
          </p:cNvPicPr>
          <p:nvPr/>
        </p:nvPicPr>
        <p:blipFill>
          <a:blip r:embed="rId2">
            <a:extLst>
              <a:ext uri="{28A0092B-C50C-407E-A947-70E740481C1C}">
                <a14:useLocalDpi xmlns:a14="http://schemas.microsoft.com/office/drawing/2010/main" val="0"/>
              </a:ext>
            </a:extLst>
          </a:blip>
          <a:srcRect r="4167"/>
          <a:stretch>
            <a:fillRect/>
          </a:stretch>
        </p:blipFill>
        <p:spPr bwMode="auto">
          <a:xfrm>
            <a:off x="3149077" y="4480374"/>
            <a:ext cx="3027533" cy="2083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031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HIV/AIDS AND POVERTY</a:t>
            </a:r>
            <a:endParaRPr lang="en-US" dirty="0"/>
          </a:p>
        </p:txBody>
      </p:sp>
      <p:sp>
        <p:nvSpPr>
          <p:cNvPr id="3" name="Content Placeholder 2"/>
          <p:cNvSpPr>
            <a:spLocks noGrp="1"/>
          </p:cNvSpPr>
          <p:nvPr>
            <p:ph idx="1"/>
          </p:nvPr>
        </p:nvSpPr>
        <p:spPr/>
        <p:txBody>
          <a:bodyPr/>
          <a:lstStyle/>
          <a:p>
            <a:pPr>
              <a:lnSpc>
                <a:spcPct val="90000"/>
              </a:lnSpc>
              <a:defRPr/>
            </a:pPr>
            <a:r>
              <a:rPr lang="ja-JP" altLang="en-US" dirty="0">
                <a:latin typeface="Arial" charset="0"/>
              </a:rPr>
              <a:t>“</a:t>
            </a:r>
            <a:r>
              <a:rPr lang="en-US" dirty="0">
                <a:latin typeface="Arial" charset="0"/>
              </a:rPr>
              <a:t>If we </a:t>
            </a:r>
            <a:r>
              <a:rPr lang="en-US" dirty="0" err="1">
                <a:latin typeface="Arial" charset="0"/>
              </a:rPr>
              <a:t>didn</a:t>
            </a:r>
            <a:r>
              <a:rPr lang="ja-JP" altLang="en-US" dirty="0">
                <a:latin typeface="Arial" charset="0"/>
              </a:rPr>
              <a:t>’</a:t>
            </a:r>
            <a:r>
              <a:rPr lang="en-US" dirty="0">
                <a:latin typeface="Arial" charset="0"/>
              </a:rPr>
              <a:t>t have HIV/AIDS we would have more wealth</a:t>
            </a:r>
            <a:r>
              <a:rPr lang="ja-JP" altLang="en-US" dirty="0">
                <a:latin typeface="Arial" charset="0"/>
              </a:rPr>
              <a:t>”</a:t>
            </a:r>
            <a:r>
              <a:rPr lang="en-US" dirty="0">
                <a:latin typeface="Arial" charset="0"/>
              </a:rPr>
              <a:t> </a:t>
            </a:r>
          </a:p>
          <a:p>
            <a:pPr>
              <a:lnSpc>
                <a:spcPct val="90000"/>
              </a:lnSpc>
              <a:buNone/>
              <a:defRPr/>
            </a:pPr>
            <a:endParaRPr lang="en-US" dirty="0">
              <a:latin typeface="Arial" charset="0"/>
            </a:endParaRPr>
          </a:p>
          <a:p>
            <a:pPr>
              <a:lnSpc>
                <a:spcPct val="90000"/>
              </a:lnSpc>
              <a:defRPr/>
            </a:pPr>
            <a:r>
              <a:rPr lang="en-US" dirty="0">
                <a:solidFill>
                  <a:srgbClr val="FFFF00"/>
                </a:solidFill>
                <a:latin typeface="Arial" charset="0"/>
              </a:rPr>
              <a:t>By 1995, more than </a:t>
            </a:r>
            <a:r>
              <a:rPr lang="en-US" i="1" dirty="0">
                <a:solidFill>
                  <a:srgbClr val="FFFF00"/>
                </a:solidFill>
                <a:latin typeface="Arial" charset="0"/>
              </a:rPr>
              <a:t>$75 billion</a:t>
            </a:r>
            <a:r>
              <a:rPr lang="en-US" dirty="0">
                <a:solidFill>
                  <a:srgbClr val="FFFF00"/>
                </a:solidFill>
                <a:latin typeface="Arial" charset="0"/>
              </a:rPr>
              <a:t> had been spent on AIDS</a:t>
            </a:r>
            <a:r>
              <a:rPr lang="en-US" dirty="0">
                <a:latin typeface="Arial" charset="0"/>
              </a:rPr>
              <a:t> </a:t>
            </a:r>
          </a:p>
          <a:p>
            <a:pPr>
              <a:lnSpc>
                <a:spcPct val="90000"/>
              </a:lnSpc>
              <a:buNone/>
              <a:defRPr/>
            </a:pPr>
            <a:endParaRPr lang="en-US" dirty="0">
              <a:latin typeface="Arial" charset="0"/>
            </a:endParaRPr>
          </a:p>
          <a:p>
            <a:pPr>
              <a:lnSpc>
                <a:spcPct val="90000"/>
              </a:lnSpc>
              <a:defRPr/>
            </a:pPr>
            <a:r>
              <a:rPr lang="en-US" dirty="0">
                <a:latin typeface="Arial" charset="0"/>
              </a:rPr>
              <a:t>Average of </a:t>
            </a:r>
            <a:r>
              <a:rPr lang="en-US" i="1" dirty="0">
                <a:latin typeface="Arial" charset="0"/>
              </a:rPr>
              <a:t>$10 billion</a:t>
            </a:r>
            <a:r>
              <a:rPr lang="en-US" dirty="0">
                <a:latin typeface="Arial" charset="0"/>
              </a:rPr>
              <a:t> per year </a:t>
            </a:r>
            <a:r>
              <a:rPr lang="en-US" dirty="0" smtClean="0">
                <a:latin typeface="Arial" charset="0"/>
              </a:rPr>
              <a:t>since 1995</a:t>
            </a:r>
            <a:endParaRPr lang="en-US" dirty="0">
              <a:latin typeface="Arial" charset="0"/>
            </a:endParaRPr>
          </a:p>
          <a:p>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1096" y="3997969"/>
            <a:ext cx="3958612" cy="26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0572469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HIV/AIDS AND POVERTY</a:t>
            </a:r>
            <a:endParaRPr lang="en-US" dirty="0"/>
          </a:p>
        </p:txBody>
      </p:sp>
      <p:sp>
        <p:nvSpPr>
          <p:cNvPr id="3" name="Content Placeholder 2"/>
          <p:cNvSpPr>
            <a:spLocks noGrp="1"/>
          </p:cNvSpPr>
          <p:nvPr>
            <p:ph idx="1"/>
          </p:nvPr>
        </p:nvSpPr>
        <p:spPr>
          <a:xfrm>
            <a:off x="685799" y="1600200"/>
            <a:ext cx="8228865" cy="5257799"/>
          </a:xfrm>
        </p:spPr>
        <p:txBody>
          <a:bodyPr/>
          <a:lstStyle/>
          <a:p>
            <a:pPr algn="ctr">
              <a:lnSpc>
                <a:spcPct val="80000"/>
              </a:lnSpc>
              <a:buNone/>
              <a:defRPr/>
            </a:pPr>
            <a:r>
              <a:rPr lang="en-US" i="1" dirty="0">
                <a:latin typeface="Arial" charset="0"/>
              </a:rPr>
              <a:t>Kofi Annan, the former United Nations</a:t>
            </a:r>
          </a:p>
          <a:p>
            <a:pPr algn="ctr">
              <a:lnSpc>
                <a:spcPct val="80000"/>
              </a:lnSpc>
              <a:buNone/>
              <a:defRPr/>
            </a:pPr>
            <a:r>
              <a:rPr lang="en-US" i="1" dirty="0">
                <a:latin typeface="Arial" charset="0"/>
              </a:rPr>
              <a:t> Secretary-General, stated in 2001:</a:t>
            </a:r>
          </a:p>
          <a:p>
            <a:pPr>
              <a:lnSpc>
                <a:spcPct val="80000"/>
              </a:lnSpc>
              <a:buNone/>
              <a:defRPr/>
            </a:pPr>
            <a:endParaRPr lang="en-US" i="1" dirty="0">
              <a:latin typeface="Arial" charset="0"/>
            </a:endParaRPr>
          </a:p>
          <a:p>
            <a:pPr>
              <a:lnSpc>
                <a:spcPct val="80000"/>
              </a:lnSpc>
              <a:defRPr/>
            </a:pPr>
            <a:r>
              <a:rPr lang="ja-JP" altLang="en-US" dirty="0">
                <a:solidFill>
                  <a:srgbClr val="FFFF00"/>
                </a:solidFill>
                <a:latin typeface="Arial" charset="0"/>
              </a:rPr>
              <a:t>“</a:t>
            </a:r>
            <a:r>
              <a:rPr lang="en-US" dirty="0">
                <a:solidFill>
                  <a:srgbClr val="FFFF00"/>
                </a:solidFill>
                <a:latin typeface="Arial" charset="0"/>
              </a:rPr>
              <a:t>We must make sure that girls –- who run a particular risk of infection -- have all the skills, the services and the </a:t>
            </a:r>
            <a:r>
              <a:rPr lang="en-US" u="sng" dirty="0">
                <a:solidFill>
                  <a:srgbClr val="FFFF00"/>
                </a:solidFill>
                <a:latin typeface="Arial" charset="0"/>
              </a:rPr>
              <a:t>self-confidence to protect themselves</a:t>
            </a:r>
            <a:r>
              <a:rPr lang="en-US" dirty="0">
                <a:latin typeface="Arial" charset="0"/>
              </a:rPr>
              <a:t> </a:t>
            </a:r>
          </a:p>
          <a:p>
            <a:pPr>
              <a:lnSpc>
                <a:spcPct val="80000"/>
              </a:lnSpc>
              <a:buNone/>
              <a:defRPr/>
            </a:pPr>
            <a:r>
              <a:rPr lang="en-US" dirty="0">
                <a:latin typeface="Arial" charset="0"/>
              </a:rPr>
              <a:t>    Across all levels of society, we need to see a </a:t>
            </a:r>
            <a:r>
              <a:rPr lang="en-US" u="sng" dirty="0">
                <a:latin typeface="Arial" charset="0"/>
              </a:rPr>
              <a:t>deep social revolution that transforms relationships between women and men, so that women will be able to take greater control of their lives</a:t>
            </a:r>
            <a:r>
              <a:rPr lang="en-US" dirty="0">
                <a:latin typeface="Arial" charset="0"/>
              </a:rPr>
              <a:t> -- financially as well as physically</a:t>
            </a:r>
            <a:r>
              <a:rPr lang="ja-JP" altLang="en-US" dirty="0">
                <a:latin typeface="Arial" charset="0"/>
              </a:rPr>
              <a:t>”</a:t>
            </a:r>
            <a:endParaRPr lang="en-US" dirty="0">
              <a:latin typeface="Arial" charset="0"/>
            </a:endParaRP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04443" y="4339865"/>
            <a:ext cx="1566388" cy="233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849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STAY ALIVE Addresses </a:t>
            </a: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Poverty</a:t>
            </a:r>
            <a:b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(MDG #1)</a:t>
            </a:r>
            <a:endParaRPr lang="en-US" dirty="0"/>
          </a:p>
        </p:txBody>
      </p:sp>
      <p:sp>
        <p:nvSpPr>
          <p:cNvPr id="3" name="Content Placeholder 2"/>
          <p:cNvSpPr>
            <a:spLocks noGrp="1"/>
          </p:cNvSpPr>
          <p:nvPr>
            <p:ph idx="1"/>
          </p:nvPr>
        </p:nvSpPr>
        <p:spPr>
          <a:xfrm>
            <a:off x="685800" y="1600201"/>
            <a:ext cx="5181868" cy="3733800"/>
          </a:xfrm>
        </p:spPr>
        <p:txBody>
          <a:bodyPr/>
          <a:lstStyle/>
          <a:p>
            <a:r>
              <a:rPr lang="en-US" sz="2800" dirty="0">
                <a:latin typeface="Arial" charset="0"/>
              </a:rPr>
              <a:t>Children demonstrated an </a:t>
            </a:r>
            <a:r>
              <a:rPr lang="en-US" sz="2800" u="sng" dirty="0">
                <a:latin typeface="Arial" charset="0"/>
              </a:rPr>
              <a:t>increase in self-efficacy</a:t>
            </a:r>
            <a:r>
              <a:rPr lang="en-US" sz="2800" dirty="0">
                <a:latin typeface="Arial" charset="0"/>
              </a:rPr>
              <a:t> in regard to their ability to avoid contracting HIV and AIDS  - giving them hope to not be condemned to a </a:t>
            </a:r>
            <a:r>
              <a:rPr lang="en-US" sz="2800" dirty="0" smtClean="0">
                <a:latin typeface="Arial" charset="0"/>
              </a:rPr>
              <a:t>life </a:t>
            </a:r>
            <a:r>
              <a:rPr lang="en-US" sz="2800" dirty="0">
                <a:latin typeface="Arial" charset="0"/>
              </a:rPr>
              <a:t>of illness and </a:t>
            </a:r>
            <a:r>
              <a:rPr lang="en-US" sz="2800" dirty="0" smtClean="0">
                <a:latin typeface="Arial" charset="0"/>
              </a:rPr>
              <a:t>poverty (</a:t>
            </a:r>
            <a:r>
              <a:rPr lang="en-US" sz="2800" dirty="0" err="1" smtClean="0">
                <a:latin typeface="Arial" charset="0"/>
              </a:rPr>
              <a:t>Panos</a:t>
            </a:r>
            <a:r>
              <a:rPr lang="en-US" sz="2800" dirty="0" smtClean="0">
                <a:latin typeface="Arial" charset="0"/>
              </a:rPr>
              <a:t>, </a:t>
            </a:r>
            <a:r>
              <a:rPr lang="en-US" sz="2800" dirty="0" err="1" smtClean="0">
                <a:latin typeface="Arial" charset="0"/>
              </a:rPr>
              <a:t>Panos</a:t>
            </a:r>
            <a:r>
              <a:rPr lang="en-US" sz="2800" dirty="0" smtClean="0">
                <a:latin typeface="Arial" charset="0"/>
              </a:rPr>
              <a:t>, &amp; Cox, ICC&amp;FR 2009)</a:t>
            </a:r>
            <a:endParaRPr lang="en-US" sz="2800" dirty="0">
              <a:latin typeface="Arial" charset="0"/>
            </a:endParaRPr>
          </a:p>
          <a:p>
            <a:endParaRPr lang="en-US" dirty="0"/>
          </a:p>
        </p:txBody>
      </p:sp>
      <p:pic>
        <p:nvPicPr>
          <p:cNvPr id="4" name="Picture 3"/>
          <p:cNvPicPr>
            <a:picLocks noChangeAspect="1"/>
          </p:cNvPicPr>
          <p:nvPr/>
        </p:nvPicPr>
        <p:blipFill>
          <a:blip r:embed="rId2"/>
          <a:stretch>
            <a:fillRect/>
          </a:stretch>
        </p:blipFill>
        <p:spPr>
          <a:xfrm>
            <a:off x="6079362" y="1600201"/>
            <a:ext cx="2590532" cy="3990065"/>
          </a:xfrm>
          <a:prstGeom prst="rect">
            <a:avLst/>
          </a:prstGeom>
        </p:spPr>
      </p:pic>
    </p:spTree>
    <p:extLst>
      <p:ext uri="{BB962C8B-B14F-4D97-AF65-F5344CB8AC3E}">
        <p14:creationId xmlns:p14="http://schemas.microsoft.com/office/powerpoint/2010/main" val="5360447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Sara’s Story</a:t>
            </a:r>
            <a:endParaRPr lang="en-US" dirty="0"/>
          </a:p>
        </p:txBody>
      </p:sp>
      <p:pic>
        <p:nvPicPr>
          <p:cNvPr id="4" name="Content Placeholder 3"/>
          <p:cNvPicPr>
            <a:picLocks noGrp="1" noChangeAspect="1"/>
          </p:cNvPicPr>
          <p:nvPr>
            <p:ph idx="1"/>
          </p:nvPr>
        </p:nvPicPr>
        <p:blipFill>
          <a:blip r:embed="rId3"/>
          <a:srcRect t="-2970" b="-2970"/>
          <a:stretch>
            <a:fillRect/>
          </a:stretch>
        </p:blipFill>
        <p:spPr>
          <a:xfrm>
            <a:off x="685800" y="1600200"/>
            <a:ext cx="7772400" cy="3733800"/>
          </a:xfrm>
        </p:spPr>
      </p:pic>
    </p:spTree>
    <p:extLst>
      <p:ext uri="{BB962C8B-B14F-4D97-AF65-F5344CB8AC3E}">
        <p14:creationId xmlns:p14="http://schemas.microsoft.com/office/powerpoint/2010/main" val="37957705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STAY ALIVE EMPOWERS WOMEN AND ADDRESSES GENDER EQUALITY (MDG#3)</a:t>
            </a:r>
            <a:endParaRPr lang="en-US" dirty="0"/>
          </a:p>
        </p:txBody>
      </p:sp>
      <p:sp>
        <p:nvSpPr>
          <p:cNvPr id="3" name="Content Placeholder 2"/>
          <p:cNvSpPr>
            <a:spLocks noGrp="1"/>
          </p:cNvSpPr>
          <p:nvPr>
            <p:ph idx="1"/>
          </p:nvPr>
        </p:nvSpPr>
        <p:spPr/>
        <p:txBody>
          <a:bodyPr/>
          <a:lstStyle/>
          <a:p>
            <a:pPr marL="68580" indent="0">
              <a:buNone/>
            </a:pP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8715" y="1886018"/>
            <a:ext cx="5196486" cy="458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579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HIV/AIDS and Women</a:t>
            </a:r>
            <a:endParaRPr lang="en-US" dirty="0"/>
          </a:p>
        </p:txBody>
      </p:sp>
      <p:sp>
        <p:nvSpPr>
          <p:cNvPr id="3" name="Content Placeholder 2"/>
          <p:cNvSpPr>
            <a:spLocks noGrp="1"/>
          </p:cNvSpPr>
          <p:nvPr>
            <p:ph idx="1"/>
          </p:nvPr>
        </p:nvSpPr>
        <p:spPr/>
        <p:txBody>
          <a:bodyPr/>
          <a:lstStyle/>
          <a:p>
            <a:pPr>
              <a:lnSpc>
                <a:spcPct val="90000"/>
              </a:lnSpc>
              <a:defRPr/>
            </a:pPr>
            <a:r>
              <a:rPr lang="en-US" sz="2100" dirty="0">
                <a:solidFill>
                  <a:srgbClr val="FFFF00"/>
                </a:solidFill>
                <a:latin typeface="Arial" charset="0"/>
              </a:rPr>
              <a:t>HIV/AIDS disproportionately affects </a:t>
            </a:r>
            <a:r>
              <a:rPr lang="en-US" sz="2100" dirty="0" smtClean="0">
                <a:solidFill>
                  <a:srgbClr val="FFFF00"/>
                </a:solidFill>
                <a:latin typeface="Arial" charset="0"/>
              </a:rPr>
              <a:t>women</a:t>
            </a:r>
          </a:p>
          <a:p>
            <a:pPr marL="68580" indent="0">
              <a:lnSpc>
                <a:spcPct val="90000"/>
              </a:lnSpc>
              <a:buNone/>
              <a:defRPr/>
            </a:pPr>
            <a:endParaRPr lang="en-US" sz="2100" dirty="0">
              <a:latin typeface="Arial" charset="0"/>
            </a:endParaRPr>
          </a:p>
          <a:p>
            <a:pPr lvl="1">
              <a:lnSpc>
                <a:spcPct val="90000"/>
              </a:lnSpc>
              <a:defRPr/>
            </a:pPr>
            <a:r>
              <a:rPr lang="en-US" sz="1800" dirty="0" smtClean="0">
                <a:latin typeface="Arial" charset="0"/>
              </a:rPr>
              <a:t>58% of </a:t>
            </a:r>
            <a:r>
              <a:rPr lang="en-US" sz="1800" dirty="0">
                <a:latin typeface="Arial" charset="0"/>
              </a:rPr>
              <a:t>HIV-positive women live in sub-Saharan </a:t>
            </a:r>
            <a:r>
              <a:rPr lang="en-US" sz="1800" dirty="0" smtClean="0">
                <a:latin typeface="Arial" charset="0"/>
              </a:rPr>
              <a:t>Africa</a:t>
            </a:r>
          </a:p>
          <a:p>
            <a:pPr marL="468630" lvl="1" indent="0">
              <a:lnSpc>
                <a:spcPct val="90000"/>
              </a:lnSpc>
              <a:buNone/>
              <a:defRPr/>
            </a:pPr>
            <a:endParaRPr lang="en-US" sz="1800" dirty="0" smtClean="0">
              <a:latin typeface="Arial" charset="0"/>
            </a:endParaRPr>
          </a:p>
          <a:p>
            <a:pPr lvl="1">
              <a:lnSpc>
                <a:spcPct val="90000"/>
              </a:lnSpc>
              <a:defRPr/>
            </a:pPr>
            <a:r>
              <a:rPr lang="en-US" sz="1800" dirty="0" smtClean="0">
                <a:solidFill>
                  <a:srgbClr val="FFFF00"/>
                </a:solidFill>
                <a:latin typeface="Arial" charset="0"/>
              </a:rPr>
              <a:t>HIV infection rates occur at a rate twice as high for young women as young men ages 15-24 yrs. old </a:t>
            </a:r>
            <a:r>
              <a:rPr lang="en-US" sz="1000" dirty="0" smtClean="0">
                <a:solidFill>
                  <a:srgbClr val="FFFF00"/>
                </a:solidFill>
                <a:latin typeface="Arial" charset="0"/>
              </a:rPr>
              <a:t>(UNAIDS 2012)</a:t>
            </a:r>
          </a:p>
          <a:p>
            <a:pPr marL="468630" lvl="1" indent="0">
              <a:lnSpc>
                <a:spcPct val="90000"/>
              </a:lnSpc>
              <a:buNone/>
              <a:defRPr/>
            </a:pPr>
            <a:endParaRPr lang="en-US" sz="1000" dirty="0" smtClean="0">
              <a:solidFill>
                <a:srgbClr val="FFFF00"/>
              </a:solidFill>
              <a:latin typeface="Arial" charset="0"/>
            </a:endParaRPr>
          </a:p>
          <a:p>
            <a:pPr lvl="1">
              <a:lnSpc>
                <a:spcPct val="90000"/>
              </a:lnSpc>
              <a:defRPr/>
            </a:pPr>
            <a:r>
              <a:rPr lang="en-US" sz="1800" dirty="0" smtClean="0">
                <a:latin typeface="Arial"/>
                <a:cs typeface="Arial"/>
              </a:rPr>
              <a:t>“Each </a:t>
            </a:r>
            <a:r>
              <a:rPr lang="en-US" sz="1800" dirty="0">
                <a:latin typeface="Arial"/>
                <a:cs typeface="Arial"/>
              </a:rPr>
              <a:t>minute one young woman acquires </a:t>
            </a:r>
            <a:r>
              <a:rPr lang="en-US" sz="1800" dirty="0" smtClean="0">
                <a:latin typeface="Arial"/>
                <a:cs typeface="Arial"/>
              </a:rPr>
              <a:t>HIV</a:t>
            </a:r>
            <a:r>
              <a:rPr lang="en-US" sz="1800" dirty="0">
                <a:latin typeface="Arial"/>
                <a:cs typeface="Arial"/>
              </a:rPr>
              <a:t>, accounting for 22% of all new HIV </a:t>
            </a:r>
            <a:r>
              <a:rPr lang="en-US" sz="1800" dirty="0" smtClean="0">
                <a:latin typeface="Arial"/>
                <a:cs typeface="Arial"/>
              </a:rPr>
              <a:t>infection with </a:t>
            </a:r>
            <a:r>
              <a:rPr lang="en-US" sz="1800" dirty="0">
                <a:latin typeface="Arial"/>
                <a:cs typeface="Arial"/>
              </a:rPr>
              <a:t>sexual transmission </a:t>
            </a:r>
            <a:r>
              <a:rPr lang="en-US" sz="1800" dirty="0" smtClean="0">
                <a:latin typeface="Arial"/>
                <a:cs typeface="Arial"/>
              </a:rPr>
              <a:t>being </a:t>
            </a:r>
            <a:r>
              <a:rPr lang="en-US" sz="1800" dirty="0">
                <a:latin typeface="Arial"/>
                <a:cs typeface="Arial"/>
              </a:rPr>
              <a:t>the dominant mode of </a:t>
            </a:r>
            <a:r>
              <a:rPr lang="en-US" sz="1800" dirty="0" smtClean="0">
                <a:latin typeface="Arial"/>
                <a:cs typeface="Arial"/>
              </a:rPr>
              <a:t>infection</a:t>
            </a:r>
            <a:r>
              <a:rPr lang="en-US" dirty="0" smtClean="0"/>
              <a:t>” </a:t>
            </a:r>
            <a:r>
              <a:rPr lang="en-US" sz="1000" dirty="0" smtClean="0">
                <a:latin typeface="Arial"/>
                <a:cs typeface="Arial"/>
              </a:rPr>
              <a:t>(Women Out Loud, UNAIDS 2012)</a:t>
            </a:r>
            <a:endParaRPr lang="en-US" sz="1000" dirty="0">
              <a:latin typeface="Arial"/>
              <a:cs typeface="Arial"/>
            </a:endParaRPr>
          </a:p>
        </p:txBody>
      </p:sp>
      <p:pic>
        <p:nvPicPr>
          <p:cNvPr id="5" name="Picture 4"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161" y="4780373"/>
            <a:ext cx="2960039" cy="190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2431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STAY ALIVE EMPOWERS </a:t>
            </a:r>
            <a:b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YOUNG WOMEN</a:t>
            </a:r>
            <a:endParaRPr lang="en-US" dirty="0"/>
          </a:p>
        </p:txBody>
      </p:sp>
      <p:sp>
        <p:nvSpPr>
          <p:cNvPr id="3" name="Content Placeholder 2"/>
          <p:cNvSpPr>
            <a:spLocks noGrp="1"/>
          </p:cNvSpPr>
          <p:nvPr>
            <p:ph idx="1"/>
          </p:nvPr>
        </p:nvSpPr>
        <p:spPr/>
        <p:txBody>
          <a:bodyPr/>
          <a:lstStyle/>
          <a:p>
            <a:pPr marL="354330" lvl="1" indent="-285750"/>
            <a:r>
              <a:rPr lang="en-US" sz="2200" b="1" dirty="0" smtClean="0"/>
              <a:t>Young </a:t>
            </a:r>
            <a:r>
              <a:rPr lang="en-US" sz="2200" b="1" dirty="0"/>
              <a:t>Women reported a statistically significant change in perception regarding their ability to resist sexual advances by males; and young men reported a statistically significant change in perception regarding their willingness to accept such resistance. </a:t>
            </a:r>
            <a:r>
              <a:rPr lang="en-US" sz="2200" b="1" dirty="0" smtClean="0"/>
              <a:t> (</a:t>
            </a:r>
            <a:r>
              <a:rPr lang="en-US" sz="2200" b="1" dirty="0" err="1" smtClean="0"/>
              <a:t>Panos</a:t>
            </a:r>
            <a:r>
              <a:rPr lang="en-US" sz="2200" b="1" dirty="0" smtClean="0"/>
              <a:t>, </a:t>
            </a:r>
            <a:r>
              <a:rPr lang="en-US" sz="2200" b="1" dirty="0" err="1" smtClean="0"/>
              <a:t>Panos</a:t>
            </a:r>
            <a:r>
              <a:rPr lang="en-US" sz="2200" b="1" dirty="0" smtClean="0"/>
              <a:t>, &amp; Cox, ICCF&amp;R 2009)</a:t>
            </a:r>
          </a:p>
          <a:p>
            <a:pPr marL="342900" lvl="1"/>
            <a:endParaRPr lang="en-US" sz="2200" b="1" dirty="0"/>
          </a:p>
          <a:p>
            <a:pPr marL="342900" lvl="1"/>
            <a:r>
              <a:rPr lang="en-US" sz="2200" dirty="0">
                <a:solidFill>
                  <a:srgbClr val="FFFF00"/>
                </a:solidFill>
              </a:rPr>
              <a:t>“I can make my own choice.  I can be a girl</a:t>
            </a:r>
            <a:r>
              <a:rPr lang="en-US" sz="2200" dirty="0" smtClean="0">
                <a:solidFill>
                  <a:srgbClr val="FFFF00"/>
                </a:solidFill>
              </a:rPr>
              <a:t>.  </a:t>
            </a:r>
            <a:r>
              <a:rPr lang="en-US" sz="2200" dirty="0">
                <a:solidFill>
                  <a:srgbClr val="FFFF00"/>
                </a:solidFill>
              </a:rPr>
              <a:t>I am not somebody’s </a:t>
            </a:r>
            <a:r>
              <a:rPr lang="en-US" sz="2200" dirty="0" smtClean="0">
                <a:solidFill>
                  <a:srgbClr val="FFFF00"/>
                </a:solidFill>
              </a:rPr>
              <a:t>woman.  </a:t>
            </a:r>
            <a:r>
              <a:rPr lang="en-US" sz="2200" dirty="0">
                <a:solidFill>
                  <a:srgbClr val="FFFF00"/>
                </a:solidFill>
              </a:rPr>
              <a:t>I want to be a girl.”</a:t>
            </a:r>
          </a:p>
          <a:p>
            <a:pPr marL="342900" lvl="1"/>
            <a:endParaRPr lang="en-US" b="1" dirty="0"/>
          </a:p>
          <a:p>
            <a:endParaRPr lang="en-US" dirty="0"/>
          </a:p>
        </p:txBody>
      </p:sp>
      <p:pic>
        <p:nvPicPr>
          <p:cNvPr id="4" name="Picture 13" descr="Africangirls_ca-CM-mf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869" y="4572501"/>
            <a:ext cx="2967390" cy="197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38619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STAY ALIVE HELPS ACHIEVE UNIVERSAL PRIMARY EDUCATION (MDG #2)</a:t>
            </a:r>
            <a:endParaRPr lang="en-US" dirty="0"/>
          </a:p>
        </p:txBody>
      </p:sp>
      <p:sp>
        <p:nvSpPr>
          <p:cNvPr id="4" name="Content Placeholder 3"/>
          <p:cNvSpPr>
            <a:spLocks noGrp="1"/>
          </p:cNvSpPr>
          <p:nvPr>
            <p:ph idx="1"/>
          </p:nvPr>
        </p:nvSpPr>
        <p:spPr/>
        <p:txBody>
          <a:bodyPr/>
          <a:lstStyle/>
          <a:p>
            <a:r>
              <a:rPr lang="en-US" sz="2800" dirty="0"/>
              <a:t>“Most of the students were dropping out of school around class 6 or 7, especially the girls</a:t>
            </a:r>
            <a:r>
              <a:rPr lang="en-US" sz="2800" dirty="0" smtClean="0"/>
              <a:t>.  </a:t>
            </a:r>
            <a:r>
              <a:rPr lang="en-US" sz="2800" dirty="0"/>
              <a:t>This year, we are proud to say that we don’t have a drop out. …So there is positive change with Stay </a:t>
            </a:r>
            <a:r>
              <a:rPr lang="en-US" sz="2800" dirty="0" smtClean="0"/>
              <a:t>Alive” Cloudy School Administrator in Kenya.</a:t>
            </a:r>
            <a:endParaRPr lang="en-US" sz="28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786" y="3967707"/>
            <a:ext cx="3643451" cy="2732587"/>
          </a:xfrm>
          <a:prstGeom prst="rect">
            <a:avLst/>
          </a:prstGeom>
        </p:spPr>
      </p:pic>
    </p:spTree>
    <p:extLst>
      <p:ext uri="{BB962C8B-B14F-4D97-AF65-F5344CB8AC3E}">
        <p14:creationId xmlns:p14="http://schemas.microsoft.com/office/powerpoint/2010/main" val="1511318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STAY ALIVE HELPING WITH OTHER MDGs</a:t>
            </a:r>
            <a:endParaRPr lang="en-US" dirty="0"/>
          </a:p>
        </p:txBody>
      </p:sp>
      <p:sp>
        <p:nvSpPr>
          <p:cNvPr id="3" name="Content Placeholder 2"/>
          <p:cNvSpPr>
            <a:spLocks noGrp="1"/>
          </p:cNvSpPr>
          <p:nvPr>
            <p:ph idx="1"/>
          </p:nvPr>
        </p:nvSpPr>
        <p:spPr/>
        <p:txBody>
          <a:bodyPr>
            <a:normAutofit/>
          </a:bodyPr>
          <a:lstStyle/>
          <a:p>
            <a:r>
              <a:rPr lang="en-US" sz="3600" dirty="0" smtClean="0"/>
              <a:t>Lowering the HIV/AIDS rate will: </a:t>
            </a:r>
          </a:p>
          <a:p>
            <a:pPr lvl="1"/>
            <a:r>
              <a:rPr lang="en-US" sz="3600" dirty="0" smtClean="0">
                <a:solidFill>
                  <a:srgbClr val="FFFF00"/>
                </a:solidFill>
              </a:rPr>
              <a:t>Improve maternal health (MDG #5)</a:t>
            </a:r>
          </a:p>
          <a:p>
            <a:pPr lvl="1"/>
            <a:r>
              <a:rPr lang="en-US" sz="3600" dirty="0" smtClean="0">
                <a:solidFill>
                  <a:srgbClr val="FFFF00"/>
                </a:solidFill>
              </a:rPr>
              <a:t>Reduce child mortality rates (MDG#4)</a:t>
            </a:r>
            <a:endParaRPr lang="en-US" sz="3600" dirty="0">
              <a:solidFill>
                <a:srgbClr val="FFFF00"/>
              </a:solidFill>
            </a:endParaRPr>
          </a:p>
        </p:txBody>
      </p:sp>
      <p:pic>
        <p:nvPicPr>
          <p:cNvPr id="4" name="Picture 3"/>
          <p:cNvPicPr>
            <a:picLocks noChangeAspect="1"/>
          </p:cNvPicPr>
          <p:nvPr/>
        </p:nvPicPr>
        <p:blipFill>
          <a:blip r:embed="rId2"/>
          <a:stretch>
            <a:fillRect/>
          </a:stretch>
        </p:blipFill>
        <p:spPr>
          <a:xfrm>
            <a:off x="2530953" y="4077261"/>
            <a:ext cx="3819864" cy="2380690"/>
          </a:xfrm>
          <a:prstGeom prst="rect">
            <a:avLst/>
          </a:prstGeom>
        </p:spPr>
      </p:pic>
    </p:spTree>
    <p:extLst>
      <p:ext uri="{BB962C8B-B14F-4D97-AF65-F5344CB8AC3E}">
        <p14:creationId xmlns:p14="http://schemas.microsoft.com/office/powerpoint/2010/main" val="137365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HIV/AIDS FACTS</a:t>
            </a:r>
            <a:endParaRPr lang="en-US" dirty="0"/>
          </a:p>
        </p:txBody>
      </p:sp>
      <p:sp>
        <p:nvSpPr>
          <p:cNvPr id="3" name="Content Placeholder 2"/>
          <p:cNvSpPr>
            <a:spLocks noGrp="1"/>
          </p:cNvSpPr>
          <p:nvPr>
            <p:ph idx="1"/>
          </p:nvPr>
        </p:nvSpPr>
        <p:spPr>
          <a:xfrm>
            <a:off x="685800" y="1600200"/>
            <a:ext cx="8181822" cy="5501784"/>
          </a:xfrm>
        </p:spPr>
        <p:txBody>
          <a:bodyPr/>
          <a:lstStyle/>
          <a:p>
            <a:pPr>
              <a:lnSpc>
                <a:spcPct val="90000"/>
              </a:lnSpc>
              <a:defRPr/>
            </a:pPr>
            <a:r>
              <a:rPr lang="en-US" sz="2200" dirty="0">
                <a:latin typeface="Arial" charset="0"/>
              </a:rPr>
              <a:t>The HIV/AIDS pandemic continues to </a:t>
            </a:r>
            <a:r>
              <a:rPr lang="en-US" sz="2200" u="sng" dirty="0">
                <a:latin typeface="Arial" charset="0"/>
              </a:rPr>
              <a:t>decimate the families and communities</a:t>
            </a:r>
            <a:r>
              <a:rPr lang="en-US" sz="2200" dirty="0">
                <a:latin typeface="Arial" charset="0"/>
              </a:rPr>
              <a:t> of sub-Saharan Africa </a:t>
            </a:r>
            <a:endParaRPr lang="en-US" sz="2200" dirty="0" smtClean="0">
              <a:latin typeface="Arial" charset="0"/>
            </a:endParaRPr>
          </a:p>
          <a:p>
            <a:pPr>
              <a:lnSpc>
                <a:spcPct val="90000"/>
              </a:lnSpc>
              <a:defRPr/>
            </a:pPr>
            <a:endParaRPr lang="en-US" sz="2200" dirty="0" smtClean="0">
              <a:latin typeface="Arial" charset="0"/>
            </a:endParaRPr>
          </a:p>
          <a:p>
            <a:pPr>
              <a:lnSpc>
                <a:spcPct val="90000"/>
              </a:lnSpc>
              <a:defRPr/>
            </a:pPr>
            <a:r>
              <a:rPr lang="en-US" sz="2200" dirty="0" smtClean="0">
                <a:solidFill>
                  <a:srgbClr val="FFFF00"/>
                </a:solidFill>
              </a:rPr>
              <a:t>Nearly </a:t>
            </a:r>
            <a:r>
              <a:rPr lang="en-US" sz="2200" u="sng" dirty="0" smtClean="0">
                <a:solidFill>
                  <a:srgbClr val="FFFF00"/>
                </a:solidFill>
              </a:rPr>
              <a:t>18 million children </a:t>
            </a:r>
            <a:r>
              <a:rPr lang="en-US" sz="2200" dirty="0" smtClean="0">
                <a:solidFill>
                  <a:srgbClr val="FFFF00"/>
                </a:solidFill>
              </a:rPr>
              <a:t>are </a:t>
            </a:r>
            <a:r>
              <a:rPr lang="en-US" sz="2200" dirty="0">
                <a:solidFill>
                  <a:srgbClr val="FFFF00"/>
                </a:solidFill>
              </a:rPr>
              <a:t>HIV/AIDS </a:t>
            </a:r>
            <a:r>
              <a:rPr lang="en-US" sz="2200" dirty="0" smtClean="0">
                <a:solidFill>
                  <a:srgbClr val="FFFF00"/>
                </a:solidFill>
              </a:rPr>
              <a:t>orphans (UNAIDS 2012)</a:t>
            </a:r>
            <a:endParaRPr lang="en-US" sz="2200" dirty="0">
              <a:solidFill>
                <a:srgbClr val="FFFF00"/>
              </a:solidFill>
            </a:endParaRPr>
          </a:p>
          <a:p>
            <a:pPr>
              <a:lnSpc>
                <a:spcPct val="90000"/>
              </a:lnSpc>
              <a:buNone/>
              <a:defRPr/>
            </a:pPr>
            <a:endParaRPr lang="en-US" sz="2200" dirty="0">
              <a:latin typeface="Arial" charset="0"/>
            </a:endParaRPr>
          </a:p>
          <a:p>
            <a:pPr>
              <a:lnSpc>
                <a:spcPct val="90000"/>
              </a:lnSpc>
              <a:defRPr/>
            </a:pPr>
            <a:r>
              <a:rPr lang="en-US" sz="2200" u="sng" dirty="0">
                <a:latin typeface="Arial" charset="0"/>
              </a:rPr>
              <a:t>2012 - </a:t>
            </a:r>
            <a:r>
              <a:rPr lang="en-US" sz="2200" i="1" u="sng" dirty="0">
                <a:latin typeface="Arial" charset="0"/>
              </a:rPr>
              <a:t>sub-Saharan Africa accounted for 70% of the global total of 35.3 million people living with HIV, and three quarters (75%) of all AIDS related deaths</a:t>
            </a:r>
            <a:r>
              <a:rPr lang="en-US" sz="2200" u="sng" dirty="0">
                <a:latin typeface="Arial" charset="0"/>
              </a:rPr>
              <a:t> </a:t>
            </a:r>
            <a:r>
              <a:rPr lang="en-US" sz="2200" dirty="0">
                <a:latin typeface="Arial" charset="0"/>
              </a:rPr>
              <a:t>(UNAIDS (2012)</a:t>
            </a:r>
          </a:p>
          <a:p>
            <a:pPr>
              <a:lnSpc>
                <a:spcPct val="90000"/>
              </a:lnSpc>
              <a:buNone/>
              <a:defRPr/>
            </a:pPr>
            <a:endParaRPr lang="en-US" dirty="0">
              <a:solidFill>
                <a:srgbClr val="FFFF00"/>
              </a:solidFill>
              <a:latin typeface="Arial" charset="0"/>
            </a:endParaRPr>
          </a:p>
          <a:p>
            <a:endParaRPr lang="en-US" dirty="0"/>
          </a:p>
        </p:txBody>
      </p:sp>
      <p:pic>
        <p:nvPicPr>
          <p:cNvPr id="5" name="Picture 5" descr="02"/>
          <p:cNvPicPr>
            <a:picLocks noChangeAspect="1" noChangeArrowheads="1"/>
          </p:cNvPicPr>
          <p:nvPr/>
        </p:nvPicPr>
        <p:blipFill>
          <a:blip r:embed="rId2">
            <a:extLst>
              <a:ext uri="{28A0092B-C50C-407E-A947-70E740481C1C}">
                <a14:useLocalDpi xmlns:a14="http://schemas.microsoft.com/office/drawing/2010/main" val="0"/>
              </a:ext>
            </a:extLst>
          </a:blip>
          <a:srcRect r="2127"/>
          <a:stretch>
            <a:fillRect/>
          </a:stretch>
        </p:blipFill>
        <p:spPr bwMode="auto">
          <a:xfrm>
            <a:off x="5212227" y="4494855"/>
            <a:ext cx="3481188" cy="213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565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461" y="274638"/>
            <a:ext cx="7772400" cy="1143000"/>
          </a:xfrm>
        </p:spPr>
        <p:txBody>
          <a:bodyPr>
            <a:normAutofit fontScale="90000"/>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STAY ALIVE – </a:t>
            </a:r>
            <a:b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FAMILY BASED PROGRAM </a:t>
            </a:r>
            <a:b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HELPS SOLVE THE MDG PUZZLE</a:t>
            </a:r>
            <a:endParaRPr lang="en-US" dirty="0"/>
          </a:p>
        </p:txBody>
      </p:sp>
      <p:sp>
        <p:nvSpPr>
          <p:cNvPr id="3" name="Content Placeholder 2"/>
          <p:cNvSpPr>
            <a:spLocks noGrp="1"/>
          </p:cNvSpPr>
          <p:nvPr>
            <p:ph idx="1"/>
          </p:nvPr>
        </p:nvSpPr>
        <p:spPr>
          <a:xfrm>
            <a:off x="730461" y="1784032"/>
            <a:ext cx="7772400" cy="3733800"/>
          </a:xfrm>
        </p:spPr>
        <p:txBody>
          <a:bodyPr>
            <a:normAutofit fontScale="92500" lnSpcReduction="20000"/>
          </a:bodyPr>
          <a:lstStyle/>
          <a:p>
            <a:pPr marL="400050" lvl="1" indent="0">
              <a:buNone/>
            </a:pPr>
            <a:r>
              <a:rPr lang="en-US" dirty="0" smtClean="0"/>
              <a:t>        </a:t>
            </a:r>
            <a:r>
              <a:rPr lang="en-US" sz="2200" dirty="0" smtClean="0"/>
              <a:t>MDG #1 </a:t>
            </a:r>
            <a:r>
              <a:rPr lang="en-US" sz="2200" dirty="0"/>
              <a:t>Eradicate extreme poverty and </a:t>
            </a:r>
            <a:r>
              <a:rPr lang="en-US" sz="2200" dirty="0" smtClean="0"/>
              <a:t>hunger</a:t>
            </a:r>
          </a:p>
          <a:p>
            <a:pPr marL="0" indent="0">
              <a:buNone/>
            </a:pPr>
            <a:endParaRPr lang="en-US" dirty="0" smtClean="0"/>
          </a:p>
          <a:p>
            <a:pPr marL="400050" lvl="1" indent="0">
              <a:buNone/>
            </a:pPr>
            <a:r>
              <a:rPr lang="en-US" dirty="0" smtClean="0"/>
              <a:t>        </a:t>
            </a:r>
            <a:r>
              <a:rPr lang="en-US" sz="2200" dirty="0" smtClean="0"/>
              <a:t>MDG #2 Achieve </a:t>
            </a:r>
            <a:r>
              <a:rPr lang="en-US" sz="2200" dirty="0"/>
              <a:t>universal primary </a:t>
            </a:r>
            <a:r>
              <a:rPr lang="en-US" sz="2200" dirty="0" smtClean="0"/>
              <a:t>education</a:t>
            </a:r>
          </a:p>
          <a:p>
            <a:pPr marL="400050" lvl="1" indent="0">
              <a:buNone/>
            </a:pPr>
            <a:endParaRPr lang="en-US" dirty="0" smtClean="0"/>
          </a:p>
          <a:p>
            <a:pPr marL="400050" lvl="1" indent="0">
              <a:buNone/>
            </a:pPr>
            <a:r>
              <a:rPr lang="en-US" dirty="0" smtClean="0"/>
              <a:t>        </a:t>
            </a:r>
            <a:r>
              <a:rPr lang="en-US" sz="2200" dirty="0" smtClean="0"/>
              <a:t>MDG #3 </a:t>
            </a:r>
            <a:r>
              <a:rPr lang="en-US" sz="2200" dirty="0"/>
              <a:t>Promote gender equality and empower </a:t>
            </a:r>
            <a:r>
              <a:rPr lang="en-US" sz="2200" dirty="0" smtClean="0"/>
              <a:t>women</a:t>
            </a:r>
          </a:p>
          <a:p>
            <a:pPr marL="0" indent="0">
              <a:buNone/>
            </a:pPr>
            <a:endParaRPr lang="en-US" sz="2200" dirty="0" smtClean="0"/>
          </a:p>
          <a:p>
            <a:pPr marL="400050" lvl="1" indent="0">
              <a:buNone/>
            </a:pPr>
            <a:r>
              <a:rPr lang="en-US" sz="2200" dirty="0" smtClean="0"/>
              <a:t>      MDG #4 </a:t>
            </a:r>
            <a:r>
              <a:rPr lang="en-US" sz="2200" dirty="0"/>
              <a:t>Reduce child mortality </a:t>
            </a:r>
            <a:r>
              <a:rPr lang="en-US" sz="2200" dirty="0" smtClean="0"/>
              <a:t>rates</a:t>
            </a:r>
          </a:p>
          <a:p>
            <a:pPr marL="0" indent="0">
              <a:buNone/>
            </a:pPr>
            <a:endParaRPr lang="en-US" sz="2200" dirty="0" smtClean="0"/>
          </a:p>
          <a:p>
            <a:pPr marL="400050" lvl="1" indent="0">
              <a:buNone/>
            </a:pPr>
            <a:r>
              <a:rPr lang="en-US" sz="2200" dirty="0" smtClean="0"/>
              <a:t>      MDG #5  </a:t>
            </a:r>
            <a:r>
              <a:rPr lang="en-US" sz="2200" dirty="0"/>
              <a:t>Improve maternal </a:t>
            </a:r>
            <a:r>
              <a:rPr lang="en-US" sz="2200" dirty="0" smtClean="0"/>
              <a:t>health</a:t>
            </a:r>
          </a:p>
          <a:p>
            <a:pPr marL="0" indent="0">
              <a:buNone/>
            </a:pPr>
            <a:endParaRPr lang="en-US" sz="2200" dirty="0" smtClean="0"/>
          </a:p>
          <a:p>
            <a:pPr marL="400050" lvl="1" indent="0">
              <a:buNone/>
            </a:pPr>
            <a:r>
              <a:rPr lang="en-US" sz="2200" dirty="0" smtClean="0"/>
              <a:t>      MDG #6 Combat </a:t>
            </a:r>
            <a:r>
              <a:rPr lang="en-US" sz="2200" dirty="0"/>
              <a:t>HIV/AIDS, malaria and other diseases</a:t>
            </a:r>
          </a:p>
          <a:p>
            <a:pPr marL="68580" indent="0">
              <a:buNone/>
            </a:pPr>
            <a:endParaRPr lang="en-US" dirty="0"/>
          </a:p>
        </p:txBody>
      </p:sp>
    </p:spTree>
    <p:extLst>
      <p:ext uri="{BB962C8B-B14F-4D97-AF65-F5344CB8AC3E}">
        <p14:creationId xmlns:p14="http://schemas.microsoft.com/office/powerpoint/2010/main" val="32022235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STAY ALIVE = HOPE </a:t>
            </a:r>
            <a:b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 WILL LIVE A LONG, LOVING LIFE”</a:t>
            </a:r>
            <a:endParaRPr lang="en-US" dirty="0"/>
          </a:p>
        </p:txBody>
      </p:sp>
      <p:pic>
        <p:nvPicPr>
          <p:cNvPr id="9" name="Content Placeholder 8"/>
          <p:cNvPicPr>
            <a:picLocks noGrp="1" noChangeAspect="1"/>
          </p:cNvPicPr>
          <p:nvPr>
            <p:ph idx="1"/>
          </p:nvPr>
        </p:nvPicPr>
        <p:blipFill>
          <a:blip r:embed="rId2"/>
          <a:srcRect l="-19279" r="-19279"/>
          <a:stretch>
            <a:fillRect/>
          </a:stretch>
        </p:blipFill>
        <p:spPr/>
      </p:pic>
    </p:spTree>
    <p:extLst>
      <p:ext uri="{BB962C8B-B14F-4D97-AF65-F5344CB8AC3E}">
        <p14:creationId xmlns:p14="http://schemas.microsoft.com/office/powerpoint/2010/main" val="14299351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WINDOW OF OPPORTUNITY</a:t>
            </a:r>
            <a:endParaRPr lang="en-US" dirty="0"/>
          </a:p>
        </p:txBody>
      </p:sp>
      <p:graphicFrame>
        <p:nvGraphicFramePr>
          <p:cNvPr id="4" name="Object 4"/>
          <p:cNvGraphicFramePr>
            <a:graphicFrameLocks noGrp="1" noChangeAspect="1"/>
          </p:cNvGraphicFramePr>
          <p:nvPr>
            <p:ph idx="1"/>
            <p:extLst>
              <p:ext uri="{D42A27DB-BD31-4B8C-83A1-F6EECF244321}">
                <p14:modId xmlns:p14="http://schemas.microsoft.com/office/powerpoint/2010/main" val="327308173"/>
              </p:ext>
            </p:extLst>
          </p:nvPr>
        </p:nvGraphicFramePr>
        <p:xfrm>
          <a:off x="745779" y="1600200"/>
          <a:ext cx="7652441" cy="3733800"/>
        </p:xfrm>
        <a:graphic>
          <a:graphicData uri="http://schemas.openxmlformats.org/presentationml/2006/ole">
            <mc:AlternateContent xmlns:mc="http://schemas.openxmlformats.org/markup-compatibility/2006">
              <mc:Choice xmlns:v="urn:schemas-microsoft-com:vml" Requires="v">
                <p:oleObj spid="_x0000_s1038" name="Chart" r:id="rId3" imgW="7886767" imgH="3848214" progId="MSGraph.Chart.8">
                  <p:embed followColorScheme="textAndBackground"/>
                </p:oleObj>
              </mc:Choice>
              <mc:Fallback>
                <p:oleObj name="Chart" r:id="rId3" imgW="7886767" imgH="3848214" progId="MSGraph.Chart.8">
                  <p:embed followColorScheme="textAndBackground"/>
                  <p:pic>
                    <p:nvPicPr>
                      <p:cNvPr id="0" name=""/>
                      <p:cNvPicPr>
                        <a:picLocks noChangeAspect="1" noChangeArrowheads="1"/>
                      </p:cNvPicPr>
                      <p:nvPr/>
                    </p:nvPicPr>
                    <p:blipFill>
                      <a:blip r:embed="rId4"/>
                      <a:srcRect/>
                      <a:stretch>
                        <a:fillRect/>
                      </a:stretch>
                    </p:blipFill>
                    <p:spPr bwMode="auto">
                      <a:xfrm>
                        <a:off x="745779" y="1600200"/>
                        <a:ext cx="765244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82259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What is STAY ALIVE?</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Stay Alive is an HIV/AIDS prevention education program.</a:t>
            </a:r>
          </a:p>
          <a:p>
            <a:pPr lvl="1"/>
            <a:r>
              <a:rPr lang="en-US" sz="2000" dirty="0" smtClean="0"/>
              <a:t>Founded in 2002 by United Families International in partnership with Susan </a:t>
            </a:r>
            <a:r>
              <a:rPr lang="en-US" sz="2000" dirty="0" err="1" smtClean="0"/>
              <a:t>Roylance</a:t>
            </a:r>
            <a:r>
              <a:rPr lang="en-US" sz="2000" dirty="0" smtClean="0"/>
              <a:t> and author Wendy Sheffield, LCSW</a:t>
            </a:r>
          </a:p>
          <a:p>
            <a:pPr lvl="1"/>
            <a:r>
              <a:rPr lang="en-US" sz="2000" dirty="0" smtClean="0">
                <a:solidFill>
                  <a:srgbClr val="FFFF00"/>
                </a:solidFill>
              </a:rPr>
              <a:t>Reach the Children, Inc. is solely responsible for administration and implementation of the Stay Alive program</a:t>
            </a:r>
          </a:p>
          <a:p>
            <a:pPr lvl="1"/>
            <a:r>
              <a:rPr lang="en-US" sz="2000" dirty="0" smtClean="0"/>
              <a:t>The program has </a:t>
            </a:r>
            <a:r>
              <a:rPr lang="en-US" sz="2000" u="sng" dirty="0" smtClean="0">
                <a:solidFill>
                  <a:srgbClr val="FFFF00"/>
                </a:solidFill>
              </a:rPr>
              <a:t>been taught to over 2 million children</a:t>
            </a:r>
            <a:r>
              <a:rPr lang="en-US" sz="2000" u="sng" dirty="0" smtClean="0"/>
              <a:t> </a:t>
            </a:r>
            <a:r>
              <a:rPr lang="en-US" sz="2000" dirty="0" smtClean="0"/>
              <a:t>in 14 African Nations</a:t>
            </a:r>
          </a:p>
        </p:txBody>
      </p:sp>
      <p:pic>
        <p:nvPicPr>
          <p:cNvPr id="5" name="Picture 4"/>
          <p:cNvPicPr>
            <a:picLocks noChangeAspect="1"/>
          </p:cNvPicPr>
          <p:nvPr/>
        </p:nvPicPr>
        <p:blipFill>
          <a:blip r:embed="rId2"/>
          <a:stretch>
            <a:fillRect/>
          </a:stretch>
        </p:blipFill>
        <p:spPr>
          <a:xfrm>
            <a:off x="3541456" y="3922551"/>
            <a:ext cx="2691753" cy="2822899"/>
          </a:xfrm>
          <a:prstGeom prst="rect">
            <a:avLst/>
          </a:prstGeom>
        </p:spPr>
      </p:pic>
    </p:spTree>
    <p:extLst>
      <p:ext uri="{BB962C8B-B14F-4D97-AF65-F5344CB8AC3E}">
        <p14:creationId xmlns:p14="http://schemas.microsoft.com/office/powerpoint/2010/main" val="1419257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STAY ALIVE ADDRESSES HIV/AIDS</a:t>
            </a:r>
            <a:b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(MDG #6)</a:t>
            </a:r>
            <a:endParaRPr lang="en-US" dirty="0"/>
          </a:p>
        </p:txBody>
      </p:sp>
      <p:sp>
        <p:nvSpPr>
          <p:cNvPr id="3" name="Content Placeholder 2"/>
          <p:cNvSpPr>
            <a:spLocks noGrp="1"/>
          </p:cNvSpPr>
          <p:nvPr>
            <p:ph idx="1"/>
          </p:nvPr>
        </p:nvSpPr>
        <p:spPr>
          <a:xfrm>
            <a:off x="685799" y="1600200"/>
            <a:ext cx="8205343" cy="5257799"/>
          </a:xfrm>
        </p:spPr>
        <p:txBody>
          <a:bodyPr>
            <a:normAutofit/>
          </a:bodyPr>
          <a:lstStyle/>
          <a:p>
            <a:r>
              <a:rPr lang="en-US" sz="2400" dirty="0" smtClean="0">
                <a:solidFill>
                  <a:srgbClr val="FFFF00"/>
                </a:solidFill>
              </a:rPr>
              <a:t> </a:t>
            </a:r>
            <a:r>
              <a:rPr lang="en-US" sz="2400" u="sng" dirty="0" smtClean="0">
                <a:solidFill>
                  <a:srgbClr val="FFFF00"/>
                </a:solidFill>
              </a:rPr>
              <a:t>Family based </a:t>
            </a:r>
            <a:r>
              <a:rPr lang="en-US" sz="2400" dirty="0" smtClean="0">
                <a:solidFill>
                  <a:srgbClr val="FFFF00"/>
                </a:solidFill>
              </a:rPr>
              <a:t>- </a:t>
            </a:r>
            <a:r>
              <a:rPr lang="en-US" sz="2400" dirty="0">
                <a:solidFill>
                  <a:srgbClr val="FFFF00"/>
                </a:solidFill>
              </a:rPr>
              <a:t> </a:t>
            </a:r>
            <a:r>
              <a:rPr lang="en-US" sz="2400" dirty="0" smtClean="0"/>
              <a:t>helps </a:t>
            </a:r>
            <a:r>
              <a:rPr lang="en-US" sz="2400" dirty="0"/>
              <a:t>build the </a:t>
            </a:r>
            <a:r>
              <a:rPr lang="en-US" sz="2400" u="sng" dirty="0">
                <a:solidFill>
                  <a:srgbClr val="FFFF00"/>
                </a:solidFill>
              </a:rPr>
              <a:t>parent/child relationship </a:t>
            </a:r>
            <a:r>
              <a:rPr lang="en-US" sz="2400" dirty="0"/>
              <a:t>to reinforce </a:t>
            </a:r>
            <a:r>
              <a:rPr lang="en-US" sz="2400" dirty="0" smtClean="0"/>
              <a:t>important lessons about life saving choices of abstinence and fidelity taught in </a:t>
            </a:r>
            <a:r>
              <a:rPr lang="en-US" sz="2400" dirty="0"/>
              <a:t>schools, churches and community </a:t>
            </a:r>
            <a:r>
              <a:rPr lang="en-US" sz="2400" dirty="0" smtClean="0"/>
              <a:t>centers</a:t>
            </a:r>
            <a:endParaRPr lang="en-US" sz="2400" dirty="0"/>
          </a:p>
          <a:p>
            <a:r>
              <a:rPr lang="en-US" sz="2400" u="sng" dirty="0">
                <a:solidFill>
                  <a:srgbClr val="FFFF00"/>
                </a:solidFill>
              </a:rPr>
              <a:t>Consequential thinking </a:t>
            </a:r>
            <a:r>
              <a:rPr lang="en-US" sz="2400" u="sng" dirty="0" smtClean="0">
                <a:solidFill>
                  <a:srgbClr val="FFFF00"/>
                </a:solidFill>
              </a:rPr>
              <a:t>skills </a:t>
            </a:r>
            <a:r>
              <a:rPr lang="en-US" sz="2400" dirty="0" smtClean="0"/>
              <a:t>- taught </a:t>
            </a:r>
            <a:r>
              <a:rPr lang="en-US" sz="2400" dirty="0"/>
              <a:t>to children before they become sexually active between the ages of 9-14 and focuses on how they can protect their current and future families by remaining HIV/AIDS free </a:t>
            </a:r>
          </a:p>
          <a:p>
            <a:r>
              <a:rPr lang="en-US" sz="2400" dirty="0" smtClean="0">
                <a:solidFill>
                  <a:srgbClr val="FFFF00"/>
                </a:solidFill>
              </a:rPr>
              <a:t>Stay Alive Provides </a:t>
            </a:r>
            <a:r>
              <a:rPr lang="en-US" sz="2400" u="sng" dirty="0" smtClean="0">
                <a:solidFill>
                  <a:srgbClr val="FFFF00"/>
                </a:solidFill>
              </a:rPr>
              <a:t>Hope!</a:t>
            </a:r>
            <a:endParaRPr lang="en-US" sz="2400" u="sng" dirty="0">
              <a:solidFill>
                <a:srgbClr val="FFFF0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782" y="4398571"/>
            <a:ext cx="3033929" cy="2275447"/>
          </a:xfrm>
          <a:prstGeom prst="rect">
            <a:avLst/>
          </a:prstGeom>
        </p:spPr>
      </p:pic>
    </p:spTree>
    <p:extLst>
      <p:ext uri="{BB962C8B-B14F-4D97-AF65-F5344CB8AC3E}">
        <p14:creationId xmlns:p14="http://schemas.microsoft.com/office/powerpoint/2010/main" val="1352769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STAY ALIVE WORKS!</a:t>
            </a:r>
            <a:endParaRPr lang="en-US" dirty="0"/>
          </a:p>
        </p:txBody>
      </p:sp>
      <p:sp>
        <p:nvSpPr>
          <p:cNvPr id="3" name="Content Placeholder 2"/>
          <p:cNvSpPr>
            <a:spLocks noGrp="1"/>
          </p:cNvSpPr>
          <p:nvPr>
            <p:ph idx="1"/>
          </p:nvPr>
        </p:nvSpPr>
        <p:spPr/>
        <p:txBody>
          <a:bodyPr/>
          <a:lstStyle/>
          <a:p>
            <a:r>
              <a:rPr lang="en-US" dirty="0" smtClean="0"/>
              <a:t>Final Evaluation Results:</a:t>
            </a:r>
          </a:p>
          <a:p>
            <a:endParaRPr lang="en-US" dirty="0"/>
          </a:p>
        </p:txBody>
      </p:sp>
      <p:graphicFrame>
        <p:nvGraphicFramePr>
          <p:cNvPr id="8" name="Chart 7"/>
          <p:cNvGraphicFramePr/>
          <p:nvPr>
            <p:extLst/>
          </p:nvPr>
        </p:nvGraphicFramePr>
        <p:xfrm>
          <a:off x="1688651" y="186841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0" y="6420005"/>
            <a:ext cx="9283048" cy="369332"/>
          </a:xfrm>
          <a:prstGeom prst="rect">
            <a:avLst/>
          </a:prstGeom>
          <a:noFill/>
        </p:spPr>
        <p:txBody>
          <a:bodyPr wrap="none" rtlCol="0">
            <a:spAutoFit/>
          </a:bodyPr>
          <a:lstStyle/>
          <a:p>
            <a:r>
              <a:rPr lang="en-US" dirty="0" smtClean="0">
                <a:solidFill>
                  <a:srgbClr val="000000"/>
                </a:solidFill>
              </a:rPr>
              <a:t>(Report by </a:t>
            </a:r>
            <a:r>
              <a:rPr lang="en-US" dirty="0" err="1" smtClean="0">
                <a:solidFill>
                  <a:srgbClr val="000000"/>
                </a:solidFill>
              </a:rPr>
              <a:t>Panos</a:t>
            </a:r>
            <a:r>
              <a:rPr lang="en-US" dirty="0" smtClean="0">
                <a:solidFill>
                  <a:srgbClr val="000000"/>
                </a:solidFill>
              </a:rPr>
              <a:t>, </a:t>
            </a:r>
            <a:r>
              <a:rPr lang="en-US" dirty="0" err="1" smtClean="0">
                <a:solidFill>
                  <a:srgbClr val="000000"/>
                </a:solidFill>
              </a:rPr>
              <a:t>Panos</a:t>
            </a:r>
            <a:r>
              <a:rPr lang="en-US" dirty="0" smtClean="0">
                <a:solidFill>
                  <a:srgbClr val="000000"/>
                </a:solidFill>
              </a:rPr>
              <a:t>, and Cox, The International Center for Child and Family Resiliency 2009)</a:t>
            </a:r>
            <a:endParaRPr lang="en-US" dirty="0">
              <a:solidFill>
                <a:srgbClr val="000000"/>
              </a:solidFill>
            </a:endParaRPr>
          </a:p>
        </p:txBody>
      </p:sp>
    </p:spTree>
    <p:extLst>
      <p:ext uri="{BB962C8B-B14F-4D97-AF65-F5344CB8AC3E}">
        <p14:creationId xmlns:p14="http://schemas.microsoft.com/office/powerpoint/2010/main" val="4028234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SCHOOL </a:t>
            </a:r>
            <a:r>
              <a:rPr lang="en-US" b="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OUTSIDE KISUMU, KENYA  - ADMINISTRATOR</a:t>
            </a:r>
            <a:br>
              <a:rPr lang="en-US" b="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endParaRPr lang="en-US" b="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t="22549" b="22549"/>
          <a:stretch>
            <a:fillRect/>
          </a:stretch>
        </p:blipFill>
        <p:spPr>
          <a:prstGeom prst="rect">
            <a:avLst/>
          </a:prstGeom>
        </p:spPr>
      </p:pic>
    </p:spTree>
    <p:extLst>
      <p:ext uri="{BB962C8B-B14F-4D97-AF65-F5344CB8AC3E}">
        <p14:creationId xmlns:p14="http://schemas.microsoft.com/office/powerpoint/2010/main" val="3127118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Additional Evaluation Findings</a:t>
            </a:r>
            <a:endParaRPr lang="en-US" dirty="0"/>
          </a:p>
        </p:txBody>
      </p:sp>
      <p:sp>
        <p:nvSpPr>
          <p:cNvPr id="3" name="Content Placeholder 2"/>
          <p:cNvSpPr>
            <a:spLocks noGrp="1"/>
          </p:cNvSpPr>
          <p:nvPr>
            <p:ph idx="1"/>
          </p:nvPr>
        </p:nvSpPr>
        <p:spPr/>
        <p:txBody>
          <a:bodyPr>
            <a:normAutofit fontScale="92500" lnSpcReduction="10000"/>
          </a:bodyPr>
          <a:lstStyle/>
          <a:p>
            <a:pPr marL="354330" lvl="1" indent="-285750"/>
            <a:r>
              <a:rPr lang="en-US" sz="2400" b="1" dirty="0"/>
              <a:t>Children demonstrated a statistically significant improvement in understanding how HIV/AIDS is transmitted.</a:t>
            </a:r>
          </a:p>
          <a:p>
            <a:pPr marL="354330" lvl="1" indent="-285750"/>
            <a:r>
              <a:rPr lang="en-US" sz="2400" b="1" dirty="0" smtClean="0">
                <a:solidFill>
                  <a:srgbClr val="FFFF00"/>
                </a:solidFill>
              </a:rPr>
              <a:t>There </a:t>
            </a:r>
            <a:r>
              <a:rPr lang="en-US" sz="2400" b="1" dirty="0">
                <a:solidFill>
                  <a:srgbClr val="FFFF00"/>
                </a:solidFill>
              </a:rPr>
              <a:t>is a statistically significant improvement in the level of communication that parents (care-givers) are having with their children regarding sexual matters as well as all topics</a:t>
            </a:r>
            <a:r>
              <a:rPr lang="en-US" sz="2400" b="1" dirty="0" smtClean="0">
                <a:solidFill>
                  <a:srgbClr val="FFFF00"/>
                </a:solidFill>
              </a:rPr>
              <a:t>.</a:t>
            </a:r>
          </a:p>
          <a:p>
            <a:pPr marL="754380" lvl="2" indent="-285750"/>
            <a:r>
              <a:rPr lang="en-US" sz="2400" dirty="0"/>
              <a:t>Parent feedback: </a:t>
            </a:r>
            <a:r>
              <a:rPr lang="en-US" sz="2400" dirty="0" smtClean="0"/>
              <a:t> “</a:t>
            </a:r>
            <a:r>
              <a:rPr lang="en-US" sz="2400" dirty="0"/>
              <a:t>It has made life easier for me. I’ve never talked to my children about issues of sexuality, but Stay Alive has become the bridge, and it has opened up, and now I can interact with my children.”</a:t>
            </a:r>
          </a:p>
          <a:p>
            <a:pPr marL="754380" lvl="2" indent="-285750"/>
            <a:endParaRPr lang="en-US" sz="2200" b="1" dirty="0">
              <a:solidFill>
                <a:srgbClr val="FFFF00"/>
              </a:solidFill>
            </a:endParaRPr>
          </a:p>
        </p:txBody>
      </p:sp>
      <p:sp>
        <p:nvSpPr>
          <p:cNvPr id="4" name="TextBox 3"/>
          <p:cNvSpPr txBox="1"/>
          <p:nvPr/>
        </p:nvSpPr>
        <p:spPr>
          <a:xfrm>
            <a:off x="493952" y="6050673"/>
            <a:ext cx="3809569" cy="369332"/>
          </a:xfrm>
          <a:prstGeom prst="rect">
            <a:avLst/>
          </a:prstGeom>
          <a:noFill/>
        </p:spPr>
        <p:txBody>
          <a:bodyPr wrap="none" rtlCol="0">
            <a:spAutoFit/>
          </a:bodyPr>
          <a:lstStyle/>
          <a:p>
            <a:r>
              <a:rPr lang="en-US" dirty="0" smtClean="0">
                <a:solidFill>
                  <a:srgbClr val="000000"/>
                </a:solidFill>
              </a:rPr>
              <a:t>(</a:t>
            </a:r>
            <a:r>
              <a:rPr lang="en-US" dirty="0" err="1" smtClean="0">
                <a:solidFill>
                  <a:srgbClr val="000000"/>
                </a:solidFill>
              </a:rPr>
              <a:t>Panos</a:t>
            </a:r>
            <a:r>
              <a:rPr lang="en-US" dirty="0" smtClean="0">
                <a:solidFill>
                  <a:srgbClr val="000000"/>
                </a:solidFill>
              </a:rPr>
              <a:t>, </a:t>
            </a:r>
            <a:r>
              <a:rPr lang="en-US" dirty="0" err="1" smtClean="0">
                <a:solidFill>
                  <a:srgbClr val="000000"/>
                </a:solidFill>
              </a:rPr>
              <a:t>Panos</a:t>
            </a:r>
            <a:r>
              <a:rPr lang="en-US" dirty="0" smtClean="0">
                <a:solidFill>
                  <a:srgbClr val="000000"/>
                </a:solidFill>
              </a:rPr>
              <a:t>, and Cox, ICC&amp;FR, 2009)</a:t>
            </a:r>
            <a:endParaRPr lang="en-US" dirty="0">
              <a:solidFill>
                <a:srgbClr val="000000"/>
              </a:solidFill>
            </a:endParaRPr>
          </a:p>
        </p:txBody>
      </p:sp>
      <p:pic>
        <p:nvPicPr>
          <p:cNvPr id="5" name="Picture 4" descr="C:\Users\martin\Desktop\clou\Abass Ismaila,father Abass Sadik with the last born.JPG"/>
          <p:cNvPicPr/>
          <p:nvPr/>
        </p:nvPicPr>
        <p:blipFill>
          <a:blip r:embed="rId2" cstate="print"/>
          <a:srcRect/>
          <a:stretch>
            <a:fillRect/>
          </a:stretch>
        </p:blipFill>
        <p:spPr bwMode="auto">
          <a:xfrm>
            <a:off x="6520244" y="5042560"/>
            <a:ext cx="1937956" cy="1377445"/>
          </a:xfrm>
          <a:prstGeom prst="rect">
            <a:avLst/>
          </a:prstGeom>
          <a:noFill/>
          <a:ln w="9525">
            <a:noFill/>
            <a:miter lim="800000"/>
            <a:headEnd/>
            <a:tailEnd/>
          </a:ln>
        </p:spPr>
      </p:pic>
    </p:spTree>
    <p:extLst>
      <p:ext uri="{BB962C8B-B14F-4D97-AF65-F5344CB8AC3E}">
        <p14:creationId xmlns:p14="http://schemas.microsoft.com/office/powerpoint/2010/main" val="199516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Regina </a:t>
            </a:r>
            <a:r>
              <a:rPr lang="en-US" b="1" i="1" cap="none"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Osaabou</a:t>
            </a:r>
            <a:r>
              <a:rPr lang="en-US" b="1" i="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i="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 Primary 6 </a:t>
            </a:r>
            <a:r>
              <a:rPr lang="en-US" b="1" i="1"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student, in Ghana writing </a:t>
            </a:r>
            <a:r>
              <a:rPr lang="en-US" b="1" i="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about Stay Alive</a:t>
            </a:r>
            <a:r>
              <a:rPr lang="en-US" b="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
            <a:br>
              <a:rPr lang="en-US" b="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endParaRPr lang="en-US" b="1"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Picture 4" descr="C:\Users\RTC\Desktop\school\IMG_2007.JPG"/>
          <p:cNvPicPr/>
          <p:nvPr/>
        </p:nvPicPr>
        <p:blipFill>
          <a:blip r:embed="rId3" cstate="print"/>
          <a:srcRect/>
          <a:stretch>
            <a:fillRect/>
          </a:stretch>
        </p:blipFill>
        <p:spPr bwMode="auto">
          <a:xfrm>
            <a:off x="1078243" y="1600201"/>
            <a:ext cx="6867044" cy="4712724"/>
          </a:xfrm>
          <a:prstGeom prst="rect">
            <a:avLst/>
          </a:prstGeom>
          <a:noFill/>
          <a:ln w="9525">
            <a:noFill/>
            <a:miter lim="800000"/>
            <a:headEnd/>
            <a:tailEnd/>
          </a:ln>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1268700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6905</TotalTime>
  <Words>993</Words>
  <Application>Microsoft Macintosh PowerPoint</Application>
  <PresentationFormat>On-screen Show (4:3)</PresentationFormat>
  <Paragraphs>121</Paragraphs>
  <Slides>21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Urban Pop</vt:lpstr>
      <vt:lpstr>Microsoft Graph Chart</vt:lpstr>
      <vt:lpstr>Stay Alive:  Family based,  HIV/AIDS Prevention program helps solve mdg puzzle </vt:lpstr>
      <vt:lpstr>HIV/AIDS FACTS</vt:lpstr>
      <vt:lpstr>WINDOW OF OPPORTUNITY</vt:lpstr>
      <vt:lpstr>What is STAY ALIVE?</vt:lpstr>
      <vt:lpstr>STAY ALIVE ADDRESSES HIV/AIDS (MDG #6)</vt:lpstr>
      <vt:lpstr>STAY ALIVE WORKS!</vt:lpstr>
      <vt:lpstr>SCHOOL OUTSIDE KISUMU, KENYA  - ADMINISTRATOR </vt:lpstr>
      <vt:lpstr>Additional Evaluation Findings</vt:lpstr>
      <vt:lpstr>Regina Osaabou, a Primary 6 student, in Ghana writing about Stay Alive </vt:lpstr>
      <vt:lpstr>HIV/AIDS AND POVERTY</vt:lpstr>
      <vt:lpstr>HIV/AIDS AND POVERTY</vt:lpstr>
      <vt:lpstr>HIV/AIDS AND POVERTY</vt:lpstr>
      <vt:lpstr>STAY ALIVE Addresses Poverty  (MDG #1)</vt:lpstr>
      <vt:lpstr>Sara’s Story</vt:lpstr>
      <vt:lpstr>STAY ALIVE EMPOWERS WOMEN AND ADDRESSES GENDER EQUALITY (MDG#3)</vt:lpstr>
      <vt:lpstr>HIV/AIDS and Women</vt:lpstr>
      <vt:lpstr>STAY ALIVE EMPOWERS  YOUNG WOMEN</vt:lpstr>
      <vt:lpstr>STAY ALIVE HELPS ACHIEVE UNIVERSAL PRIMARY EDUCATION (MDG #2)</vt:lpstr>
      <vt:lpstr>STAY ALIVE HELPING WITH OTHER MDGs</vt:lpstr>
      <vt:lpstr>STAY ALIVE –  A FAMILY BASED PROGRAM  HELPS SOLVE THE MDG PUZZLE</vt:lpstr>
      <vt:lpstr>STAY ALIVE = HOPE  “I WILL LIVE A LONG, LOVING LIFE”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 – Conference on Women and Children</dc:title>
  <dc:subject/>
  <dc:creator>Michelley Stone</dc:creator>
  <cp:keywords/>
  <dc:description/>
  <cp:lastModifiedBy>Michelley Stone</cp:lastModifiedBy>
  <cp:revision>62</cp:revision>
  <dcterms:created xsi:type="dcterms:W3CDTF">2014-03-12T02:30:48Z</dcterms:created>
  <dcterms:modified xsi:type="dcterms:W3CDTF">2014-04-24T05:20:13Z</dcterms:modified>
  <cp:category/>
</cp:coreProperties>
</file>